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sldIdLst>
    <p:sldId id="527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92BEF8-EDF1-442B-A2BA-3060B361C3A6}">
          <p14:sldIdLst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усатова Наталья Олеговна" initials="МНО" lastIdx="27" clrIdx="0">
    <p:extLst>
      <p:ext uri="{19B8F6BF-5375-455C-9EA6-DF929625EA0E}">
        <p15:presenceInfo xmlns:p15="http://schemas.microsoft.com/office/powerpoint/2012/main" userId="S-1-5-21-2690059103-1735883388-1196533202-2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00"/>
    <a:srgbClr val="292929"/>
    <a:srgbClr val="005596"/>
    <a:srgbClr val="EE3124"/>
    <a:srgbClr val="0096D7"/>
    <a:srgbClr val="00AEEF"/>
    <a:srgbClr val="00447C"/>
    <a:srgbClr val="003E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0495" autoAdjust="0"/>
  </p:normalViewPr>
  <p:slideViewPr>
    <p:cSldViewPr snapToGrid="0" snapToObjects="1">
      <p:cViewPr varScale="1">
        <p:scale>
          <a:sx n="114" d="100"/>
          <a:sy n="114" d="100"/>
        </p:scale>
        <p:origin x="1170" y="114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2934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0732" tIns="45366" rIns="90732" bIns="4536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0732" tIns="45366" rIns="90732" bIns="45366" rtlCol="0"/>
          <a:lstStyle>
            <a:lvl1pPr algn="r">
              <a:defRPr sz="1200"/>
            </a:lvl1pPr>
          </a:lstStyle>
          <a:p>
            <a:fld id="{1EA64969-25F2-4BA5-A31A-343B24B6DD69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2" tIns="45366" rIns="90732" bIns="4536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0732" tIns="45366" rIns="90732" bIns="4536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8"/>
            <a:ext cx="2945659" cy="498055"/>
          </a:xfrm>
          <a:prstGeom prst="rect">
            <a:avLst/>
          </a:prstGeom>
        </p:spPr>
        <p:txBody>
          <a:bodyPr vert="horz" lIns="90732" tIns="45366" rIns="90732" bIns="4536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8"/>
            <a:ext cx="2945659" cy="498055"/>
          </a:xfrm>
          <a:prstGeom prst="rect">
            <a:avLst/>
          </a:prstGeom>
        </p:spPr>
        <p:txBody>
          <a:bodyPr vert="horz" lIns="90732" tIns="45366" rIns="90732" bIns="45366" rtlCol="0" anchor="b"/>
          <a:lstStyle>
            <a:lvl1pPr algn="r">
              <a:defRPr sz="1200"/>
            </a:lvl1pPr>
          </a:lstStyle>
          <a:p>
            <a:fld id="{3CF68AD5-DC0D-4CC9-828E-829978D897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8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56072" y="4149737"/>
            <a:ext cx="9593858" cy="120470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ru-RU" sz="1950" dirty="0">
                <a:latin typeface="+mj-lt"/>
              </a:rPr>
              <a:t>НАЗВАНИЕ ДОКЛАДА</a:t>
            </a:r>
          </a:p>
        </p:txBody>
      </p:sp>
      <p:sp>
        <p:nvSpPr>
          <p:cNvPr id="8" name="Текст 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74" y="5516563"/>
            <a:ext cx="7725327" cy="6985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63">
                <a:latin typeface="+mj-lt"/>
              </a:defRPr>
            </a:lvl1pPr>
          </a:lstStyle>
          <a:p>
            <a:r>
              <a:rPr lang="ru-RU" dirty="0"/>
              <a:t>Должность, ФИО докладчика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56072" y="6290490"/>
            <a:ext cx="7725325" cy="346075"/>
          </a:xfrm>
        </p:spPr>
        <p:txBody>
          <a:bodyPr>
            <a:normAutofit fontScale="85000" lnSpcReduction="20000"/>
          </a:bodyPr>
          <a:lstStyle>
            <a:lvl1pPr>
              <a:defRPr>
                <a:latin typeface="+mj-lt"/>
              </a:defRPr>
            </a:lvl1pPr>
          </a:lstStyle>
          <a:p>
            <a:r>
              <a:rPr lang="ru-RU" dirty="0"/>
              <a:t>Дата</a:t>
            </a: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844" y="5516576"/>
            <a:ext cx="1723502" cy="105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68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61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473E-0A5C-494E-95B3-1F6600A3FD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17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93126" y="80963"/>
            <a:ext cx="656811" cy="935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3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AB48473E-0A5C-494E-95B3-1F6600A3FD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7050" y="406775"/>
            <a:ext cx="9037854" cy="67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26" name="Текст 25"/>
          <p:cNvSpPr>
            <a:spLocks noGrp="1"/>
          </p:cNvSpPr>
          <p:nvPr>
            <p:ph type="body" idx="1"/>
          </p:nvPr>
        </p:nvSpPr>
        <p:spPr>
          <a:xfrm>
            <a:off x="156072" y="1233489"/>
            <a:ext cx="9593858" cy="4971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81" y="69649"/>
            <a:ext cx="1870586" cy="299343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 userDrawn="1"/>
        </p:nvCxnSpPr>
        <p:spPr>
          <a:xfrm>
            <a:off x="315" y="1117600"/>
            <a:ext cx="772327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 userDrawn="1"/>
        </p:nvCxnSpPr>
        <p:spPr>
          <a:xfrm>
            <a:off x="7291634" y="1117600"/>
            <a:ext cx="261436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500" y="6551802"/>
            <a:ext cx="9921318" cy="31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3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</p:sldLayoutIdLst>
  <p:hf hdr="0" ftr="0" dt="0"/>
  <p:txStyles>
    <p:titleStyle>
      <a:lvl1pPr algn="l" defTabSz="742949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49" rtl="0" eaLnBrk="1" latinLnBrk="0" hangingPunct="1">
        <a:lnSpc>
          <a:spcPct val="114000"/>
        </a:lnSpc>
        <a:spcBef>
          <a:spcPts val="488"/>
        </a:spcBef>
        <a:buFont typeface="Arial" panose="020B0604020202020204" pitchFamily="34" charset="0"/>
        <a:buNone/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603645" indent="-232171" algn="l" defTabSz="742949" rtl="0" eaLnBrk="1" latinLnBrk="0" hangingPunct="1">
        <a:lnSpc>
          <a:spcPct val="114000"/>
        </a:lnSpc>
        <a:spcBef>
          <a:spcPts val="488"/>
        </a:spcBef>
        <a:buFont typeface="Arial" panose="020B0604020202020204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6" indent="-185735" algn="l" defTabSz="742949" rtl="0" eaLnBrk="1" latinLnBrk="0" hangingPunct="1">
        <a:lnSpc>
          <a:spcPct val="114000"/>
        </a:lnSpc>
        <a:spcBef>
          <a:spcPts val="488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59" indent="-185735" algn="l" defTabSz="742949" rtl="0" eaLnBrk="1" latinLnBrk="0" hangingPunct="1">
        <a:lnSpc>
          <a:spcPct val="114000"/>
        </a:lnSpc>
        <a:spcBef>
          <a:spcPts val="488"/>
        </a:spcBef>
        <a:buFont typeface="Arial" panose="020B0604020202020204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5" indent="-185735" algn="l" defTabSz="742949" rtl="0" eaLnBrk="1" latinLnBrk="0" hangingPunct="1">
        <a:lnSpc>
          <a:spcPct val="114000"/>
        </a:lnSpc>
        <a:spcBef>
          <a:spcPts val="488"/>
        </a:spcBef>
        <a:buFont typeface="Arial" panose="020B0604020202020204" pitchFamily="34" charset="0"/>
        <a:buChar char="»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07" indent="-185735" algn="l" defTabSz="7429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1" indent="-185735" algn="l" defTabSz="7429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54" indent="-185735" algn="l" defTabSz="7429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0" indent="-185735" algn="l" defTabSz="7429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2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49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2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98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2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5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19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793" algn="l" defTabSz="74294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82" userDrawn="1">
          <p15:clr>
            <a:srgbClr val="F26B43"/>
          </p15:clr>
        </p15:guide>
        <p15:guide id="2" pos="6142" userDrawn="1">
          <p15:clr>
            <a:srgbClr val="F26B43"/>
          </p15:clr>
        </p15:guide>
        <p15:guide id="3" pos="98" userDrawn="1">
          <p15:clr>
            <a:srgbClr val="F26B43"/>
          </p15:clr>
        </p15:guide>
        <p15:guide id="4" orient="horz" pos="51" userDrawn="1">
          <p15:clr>
            <a:srgbClr val="F26B43"/>
          </p15:clr>
        </p15:guide>
        <p15:guide id="5" orient="horz" pos="3906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pos="3158" userDrawn="1">
          <p15:clr>
            <a:srgbClr val="F26B43"/>
          </p15:clr>
        </p15:guide>
        <p15:guide id="8" orient="horz" pos="640" userDrawn="1">
          <p15:clr>
            <a:srgbClr val="F26B43"/>
          </p15:clr>
        </p15:guide>
        <p15:guide id="9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rganNN@dmn.transneft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53271"/>
            <a:ext cx="3077936" cy="835820"/>
            <a:chOff x="43036" y="19516"/>
            <a:chExt cx="2467935" cy="418854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6" y="19516"/>
              <a:ext cx="1796596" cy="418854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1839632" y="80963"/>
              <a:ext cx="671339" cy="336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63"/>
            </a:p>
          </p:txBody>
        </p: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2F5E938-7277-4845-8C4E-5D39D0400D9D}"/>
              </a:ext>
            </a:extLst>
          </p:cNvPr>
          <p:cNvSpPr/>
          <p:nvPr/>
        </p:nvSpPr>
        <p:spPr>
          <a:xfrm>
            <a:off x="205640" y="1340321"/>
            <a:ext cx="9494730" cy="835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488"/>
              </a:spcBef>
            </a:pPr>
            <a:r>
              <a:rPr lang="ru-RU" sz="1463" b="1" dirty="0">
                <a:solidFill>
                  <a:schemeClr val="tx1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Среднее профессиональное образование</a:t>
            </a:r>
          </a:p>
          <a:p>
            <a:pPr algn="just">
              <a:spcBef>
                <a:spcPts val="488"/>
              </a:spcBef>
            </a:pPr>
            <a:r>
              <a:rPr lang="ru-RU" sz="1463" b="1" dirty="0">
                <a:solidFill>
                  <a:schemeClr val="tx1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Средние специальные учреждения </a:t>
            </a:r>
            <a:r>
              <a:rPr lang="ru-RU" sz="1463" b="1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г.Тюмени</a:t>
            </a:r>
            <a:r>
              <a:rPr lang="ru-RU" sz="1463" b="1" dirty="0">
                <a:solidFill>
                  <a:schemeClr val="tx1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, г. Канаша (срок обучения 10 мес.):</a:t>
            </a:r>
          </a:p>
          <a:p>
            <a:pPr marL="232170" indent="-232170" algn="just">
              <a:buFont typeface="Wingdings" panose="05000000000000000000" pitchFamily="2" charset="2"/>
              <a:buChar char="§"/>
            </a:pPr>
            <a:r>
              <a:rPr lang="ru-RU" sz="1463" dirty="0">
                <a:latin typeface="Franklin Gothic Book" panose="020B0503020102020204" pitchFamily="34" charset="0"/>
              </a:rPr>
              <a:t>Электромонтер по ремонту и обслуживанию электрооборудования</a:t>
            </a:r>
            <a:endParaRPr lang="ru-RU" sz="1463" b="1" dirty="0">
              <a:latin typeface="Franklin Gothic Book" panose="020B05030201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CABE0FE-4F96-4379-95F7-415989DD3A36}"/>
              </a:ext>
            </a:extLst>
          </p:cNvPr>
          <p:cNvSpPr/>
          <p:nvPr/>
        </p:nvSpPr>
        <p:spPr>
          <a:xfrm>
            <a:off x="234285" y="2290194"/>
            <a:ext cx="9494724" cy="2527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latin typeface="Franklin Gothic Book" panose="020B0503020102020204" pitchFamily="34" charset="0"/>
            </a:endParaRPr>
          </a:p>
          <a:p>
            <a:pPr algn="ctr"/>
            <a:endParaRPr lang="ru-RU" sz="19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endParaRPr lang="ru-RU" sz="19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ТРЕБОВАНИЯ К КАНДИДАТАМ:</a:t>
            </a:r>
          </a:p>
          <a:p>
            <a:pPr algn="ctr"/>
            <a:r>
              <a:rPr lang="ru-RU" sz="1460" dirty="0">
                <a:latin typeface="Franklin Gothic Book" panose="020B0503020102020204" pitchFamily="34" charset="0"/>
              </a:rPr>
              <a:t>- окончившие 11 классов (среднее общее образование)</a:t>
            </a:r>
          </a:p>
          <a:p>
            <a:pPr marL="285750" indent="-285750" algn="ctr">
              <a:buFontTx/>
              <a:buChar char="-"/>
            </a:pPr>
            <a:r>
              <a:rPr lang="ru-RU" sz="1460" dirty="0">
                <a:latin typeface="Franklin Gothic Book" panose="020B0503020102020204" pitchFamily="34" charset="0"/>
              </a:rPr>
              <a:t>не имеющие среднего профессионального образования</a:t>
            </a:r>
          </a:p>
          <a:p>
            <a:pPr marL="285750" indent="-285750" algn="ctr">
              <a:buFontTx/>
              <a:buChar char="-"/>
            </a:pPr>
            <a:r>
              <a:rPr lang="ru-RU" sz="1460" dirty="0">
                <a:latin typeface="Franklin Gothic Book" panose="020B0503020102020204" pitchFamily="34" charset="0"/>
              </a:rPr>
              <a:t>Имеющие высшее образование и желающие пройти переподготовку по рабочим профессиям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ПРЕДОСТАВЛЯЕТСЯ:</a:t>
            </a:r>
          </a:p>
          <a:p>
            <a:pPr marL="232170" indent="-232170" algn="ctr">
              <a:buFontTx/>
              <a:buChar char="-"/>
            </a:pPr>
            <a:r>
              <a:rPr lang="ru-RU" sz="1460" b="1" dirty="0">
                <a:solidFill>
                  <a:schemeClr val="tx2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практика</a:t>
            </a:r>
            <a:r>
              <a:rPr lang="ru-RU" sz="1460" dirty="0">
                <a:latin typeface="Franklin Gothic Book" panose="020B0503020102020204" pitchFamily="34" charset="0"/>
              </a:rPr>
              <a:t> на производственных объектах ООО «Транснефть – Дальний Восток»</a:t>
            </a:r>
          </a:p>
          <a:p>
            <a:pPr marL="232170" indent="-232170" algn="ctr">
              <a:buFontTx/>
              <a:buChar char="-"/>
            </a:pPr>
            <a:r>
              <a:rPr lang="ru-RU" sz="1460" dirty="0">
                <a:latin typeface="Franklin Gothic Book" panose="020B0503020102020204" pitchFamily="34" charset="0"/>
              </a:rPr>
              <a:t>Стипендия и проживание в общежитии во время обучения</a:t>
            </a:r>
          </a:p>
          <a:p>
            <a:pPr marL="232170" indent="-232170" algn="ctr">
              <a:buFontTx/>
              <a:buChar char="-"/>
            </a:pPr>
            <a:r>
              <a:rPr lang="ru-RU" sz="1460" dirty="0">
                <a:latin typeface="Franklin Gothic Book" panose="020B0503020102020204" pitchFamily="34" charset="0"/>
              </a:rPr>
              <a:t>Компенсация проезда к месту обучения и обратно, после трудоустройства </a:t>
            </a:r>
            <a:r>
              <a:rPr lang="ru-RU" sz="1460">
                <a:latin typeface="Franklin Gothic Book" panose="020B0503020102020204" pitchFamily="34" charset="0"/>
              </a:rPr>
              <a:t>в Общество</a:t>
            </a:r>
            <a:endParaRPr lang="ru-RU" sz="1460" dirty="0">
              <a:latin typeface="Franklin Gothic Book" panose="020B0503020102020204" pitchFamily="34" charset="0"/>
            </a:endParaRPr>
          </a:p>
          <a:p>
            <a:pPr marL="232170" indent="-232170" algn="ctr">
              <a:buFontTx/>
              <a:buChar char="-"/>
            </a:pPr>
            <a:r>
              <a:rPr lang="ru-RU" sz="1460" dirty="0">
                <a:latin typeface="Franklin Gothic Book" panose="020B0503020102020204" pitchFamily="34" charset="0"/>
              </a:rPr>
              <a:t>последующее </a:t>
            </a:r>
            <a:r>
              <a:rPr lang="ru-RU" sz="1460" b="1" dirty="0">
                <a:solidFill>
                  <a:schemeClr val="tx2">
                    <a:lumMod val="20000"/>
                    <a:lumOff val="80000"/>
                  </a:schemeClr>
                </a:solidFill>
                <a:latin typeface="Franklin Gothic Book" panose="020B0503020102020204" pitchFamily="34" charset="0"/>
              </a:rPr>
              <a:t>трудоустройство</a:t>
            </a:r>
            <a:r>
              <a:rPr lang="ru-RU" sz="1460" dirty="0">
                <a:latin typeface="Franklin Gothic Book" panose="020B0503020102020204" pitchFamily="34" charset="0"/>
              </a:rPr>
              <a:t> на объекты в Амурской обл., ЕАО, Хабаровском и Приморском края</a:t>
            </a:r>
            <a:endParaRPr lang="ru-RU" sz="146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endParaRPr lang="ru-RU" sz="19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endParaRPr lang="ru-RU" sz="19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endParaRPr lang="ru-RU" sz="19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31A5093-921C-4BFA-8FC8-D248F63C97A1}"/>
              </a:ext>
            </a:extLst>
          </p:cNvPr>
          <p:cNvSpPr/>
          <p:nvPr/>
        </p:nvSpPr>
        <p:spPr>
          <a:xfrm>
            <a:off x="205640" y="4909652"/>
            <a:ext cx="9494726" cy="113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ru-RU" sz="1463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г. Хабаровск</a:t>
            </a:r>
          </a:p>
          <a:p>
            <a:pPr algn="ctr"/>
            <a:r>
              <a:rPr lang="en-US" sz="1463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KurganNN</a:t>
            </a:r>
            <a:r>
              <a:rPr lang="ru-RU" sz="1463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@dmn.transneft.ru</a:t>
            </a:r>
            <a:endParaRPr lang="ru-RU" sz="1463" dirty="0">
              <a:solidFill>
                <a:schemeClr val="bg1"/>
              </a:solidFill>
            </a:endParaRPr>
          </a:p>
          <a:p>
            <a:pPr algn="ctr"/>
            <a:r>
              <a:rPr lang="ru-RU" sz="1463" dirty="0"/>
              <a:t>8-(4212)-40-11-63 (Наталья)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782" y="278492"/>
            <a:ext cx="9037854" cy="552250"/>
          </a:xfrm>
        </p:spPr>
        <p:txBody>
          <a:bodyPr>
            <a:normAutofit/>
          </a:bodyPr>
          <a:lstStyle/>
          <a:p>
            <a:pPr algn="ctr"/>
            <a:r>
              <a:rPr lang="ru-RU" sz="2925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          Целевое обучение от «Транснефти»</a:t>
            </a:r>
            <a:endParaRPr lang="ru-RU" sz="2925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A4E7BB-E995-4759-9D7A-12EF83C2D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844" y="111989"/>
            <a:ext cx="1059524" cy="8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02064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АК ТН">
      <a:dk1>
        <a:srgbClr val="00447C"/>
      </a:dk1>
      <a:lt1>
        <a:srgbClr val="FFFFFF"/>
      </a:lt1>
      <a:dk2>
        <a:srgbClr val="005596"/>
      </a:dk2>
      <a:lt2>
        <a:srgbClr val="EEECE1"/>
      </a:lt2>
      <a:accent1>
        <a:srgbClr val="00447C"/>
      </a:accent1>
      <a:accent2>
        <a:srgbClr val="BFBFBF"/>
      </a:accent2>
      <a:accent3>
        <a:srgbClr val="EE3124"/>
      </a:accent3>
      <a:accent4>
        <a:srgbClr val="7F7F7F"/>
      </a:accent4>
      <a:accent5>
        <a:srgbClr val="005596"/>
      </a:accent5>
      <a:accent6>
        <a:srgbClr val="C00000"/>
      </a:accent6>
      <a:hlink>
        <a:srgbClr val="548DD4"/>
      </a:hlink>
      <a:folHlink>
        <a:srgbClr val="953734"/>
      </a:folHlink>
    </a:clrScheme>
    <a:fontScheme name="ТН">
      <a:majorFont>
        <a:latin typeface="Franklin Gothic Medium Cond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23568</TotalTime>
  <Words>125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Franklin Gothic Medium Cond</vt:lpstr>
      <vt:lpstr>Wingdings</vt:lpstr>
      <vt:lpstr>2_Тема Office</vt:lpstr>
      <vt:lpstr>          Целевое обучение от «Транснефти»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Давиденко Оксана Николаевна</dc:creator>
  <cp:lastModifiedBy>Курган Наталья Николаевна</cp:lastModifiedBy>
  <cp:revision>915</cp:revision>
  <cp:lastPrinted>2023-07-14T02:54:38Z</cp:lastPrinted>
  <dcterms:created xsi:type="dcterms:W3CDTF">2016-06-14T07:05:46Z</dcterms:created>
  <dcterms:modified xsi:type="dcterms:W3CDTF">2023-07-14T03:02:33Z</dcterms:modified>
</cp:coreProperties>
</file>