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</p:sldMasterIdLst>
  <p:notesMasterIdLst>
    <p:notesMasterId r:id="rId41"/>
  </p:notesMasterIdLst>
  <p:sldIdLst>
    <p:sldId id="305" r:id="rId2"/>
    <p:sldId id="316" r:id="rId3"/>
    <p:sldId id="257" r:id="rId4"/>
    <p:sldId id="258" r:id="rId5"/>
    <p:sldId id="315" r:id="rId6"/>
    <p:sldId id="285" r:id="rId7"/>
    <p:sldId id="290" r:id="rId8"/>
    <p:sldId id="259" r:id="rId9"/>
    <p:sldId id="275" r:id="rId10"/>
    <p:sldId id="302" r:id="rId11"/>
    <p:sldId id="260" r:id="rId12"/>
    <p:sldId id="261" r:id="rId13"/>
    <p:sldId id="307" r:id="rId14"/>
    <p:sldId id="308" r:id="rId15"/>
    <p:sldId id="310" r:id="rId16"/>
    <p:sldId id="311" r:id="rId17"/>
    <p:sldId id="312" r:id="rId18"/>
    <p:sldId id="264" r:id="rId19"/>
    <p:sldId id="265" r:id="rId20"/>
    <p:sldId id="288" r:id="rId21"/>
    <p:sldId id="267" r:id="rId22"/>
    <p:sldId id="270" r:id="rId23"/>
    <p:sldId id="271" r:id="rId24"/>
    <p:sldId id="295" r:id="rId25"/>
    <p:sldId id="291" r:id="rId26"/>
    <p:sldId id="272" r:id="rId27"/>
    <p:sldId id="313" r:id="rId28"/>
    <p:sldId id="273" r:id="rId29"/>
    <p:sldId id="317" r:id="rId30"/>
    <p:sldId id="289" r:id="rId31"/>
    <p:sldId id="300" r:id="rId32"/>
    <p:sldId id="299" r:id="rId33"/>
    <p:sldId id="298" r:id="rId34"/>
    <p:sldId id="297" r:id="rId35"/>
    <p:sldId id="276" r:id="rId36"/>
    <p:sldId id="277" r:id="rId37"/>
    <p:sldId id="292" r:id="rId38"/>
    <p:sldId id="293" r:id="rId39"/>
    <p:sldId id="282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66"/>
    <a:srgbClr val="006600"/>
    <a:srgbClr val="EB474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3F80FB-3CCF-4D5B-93D0-4F5E9FD6B9AC}" type="datetimeFigureOut">
              <a:rPr lang="ru-RU"/>
              <a:pPr>
                <a:defRPr/>
              </a:pPr>
              <a:t>пн 01.11.21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048BEB-B479-42E9-994A-01E1D9BBA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04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5CA2C-8060-4C05-96FA-13C58E0E0902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22EB1B-C719-41E8-A445-728D29CE43BD}" type="slidenum">
              <a:rPr lang="ru-RU" smtClean="0"/>
              <a:pPr eaLnBrk="1" hangingPunct="1"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13B70-BAEF-404E-A051-9114CF58F884}" type="datetimeFigureOut">
              <a:rPr lang="ru-RU"/>
              <a:pPr>
                <a:defRPr/>
              </a:pPr>
              <a:t>пн 01.11.21</a:t>
            </a:fld>
            <a:endParaRPr lang="ru-RU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650C-A1AB-4CBD-AB77-120B5E79C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5116"/>
      </p:ext>
    </p:extLst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F9C3-3366-4F3C-9A93-89D30C46E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43038"/>
      </p:ext>
    </p:extLst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FAF9-69C0-4613-B2C7-CA28AB9E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53436"/>
      </p:ext>
    </p:extLst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807C-44E2-4BD8-BD80-23F8D7303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27908"/>
      </p:ext>
    </p:extLst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A8AB-2F26-4FE6-9D46-94CE9D3FD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97684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C39C-6474-432C-9BEC-80F0FFE99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87021"/>
      </p:ext>
    </p:extLst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3322-725F-45C6-B53B-12980786E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39093"/>
      </p:ext>
    </p:extLst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2DC02-F24A-4EB2-9252-ADFE9D330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45511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8F89-5395-4C51-8C40-292D77AC5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38720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AE98-2F9A-416C-9ABF-6A53260CD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13404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626CE-62B8-48E8-93EB-6A9040609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67221"/>
      </p:ext>
    </p:extLst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FA95-FB01-47CF-A32F-30670A978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02160"/>
      </p:ext>
    </p:extLst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1180-E114-4D38-BFD9-3BDA2D660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89381"/>
      </p:ext>
    </p:extLst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2EAA954-80C6-40EB-ABE9-F41B3C8A2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1" r:id="rId2"/>
    <p:sldLayoutId id="2147484330" r:id="rId3"/>
    <p:sldLayoutId id="2147484329" r:id="rId4"/>
    <p:sldLayoutId id="2147484328" r:id="rId5"/>
    <p:sldLayoutId id="2147484327" r:id="rId6"/>
    <p:sldLayoutId id="2147484326" r:id="rId7"/>
    <p:sldLayoutId id="2147484325" r:id="rId8"/>
    <p:sldLayoutId id="2147484324" r:id="rId9"/>
    <p:sldLayoutId id="2147484323" r:id="rId10"/>
    <p:sldLayoutId id="2147484322" r:id="rId11"/>
    <p:sldLayoutId id="2147484321" r:id="rId12"/>
    <p:sldLayoutId id="2147484320" r:id="rId13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11" Type="http://schemas.openxmlformats.org/officeDocument/2006/relationships/image" Target="../media/image23.gif"/><Relationship Id="rId5" Type="http://schemas.openxmlformats.org/officeDocument/2006/relationships/image" Target="../media/image59.jpeg"/><Relationship Id="rId10" Type="http://schemas.openxmlformats.org/officeDocument/2006/relationships/image" Target="../media/image64.gif"/><Relationship Id="rId4" Type="http://schemas.openxmlformats.org/officeDocument/2006/relationships/image" Target="../media/image58.jpeg"/><Relationship Id="rId9" Type="http://schemas.openxmlformats.org/officeDocument/2006/relationships/image" Target="../media/image6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2.jpeg"/><Relationship Id="rId18" Type="http://schemas.openxmlformats.org/officeDocument/2006/relationships/image" Target="../media/image22.gif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1.jpeg"/><Relationship Id="rId17" Type="http://schemas.openxmlformats.org/officeDocument/2006/relationships/image" Target="../media/image86.jpeg"/><Relationship Id="rId2" Type="http://schemas.openxmlformats.org/officeDocument/2006/relationships/image" Target="../media/image72.jpeg"/><Relationship Id="rId16" Type="http://schemas.openxmlformats.org/officeDocument/2006/relationships/image" Target="../media/image85.jpeg"/><Relationship Id="rId20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0.jpeg"/><Relationship Id="rId5" Type="http://schemas.openxmlformats.org/officeDocument/2006/relationships/image" Target="../media/image75.jpeg"/><Relationship Id="rId15" Type="http://schemas.openxmlformats.org/officeDocument/2006/relationships/image" Target="../media/image84.jpeg"/><Relationship Id="rId10" Type="http://schemas.openxmlformats.org/officeDocument/2006/relationships/image" Target="../media/image79.gif"/><Relationship Id="rId19" Type="http://schemas.openxmlformats.org/officeDocument/2006/relationships/image" Target="../media/image87.gif"/><Relationship Id="rId4" Type="http://schemas.openxmlformats.org/officeDocument/2006/relationships/image" Target="../media/image74.jpeg"/><Relationship Id="rId9" Type="http://schemas.openxmlformats.org/officeDocument/2006/relationships/image" Target="../media/image24.gif"/><Relationship Id="rId14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jpeg"/><Relationship Id="rId4" Type="http://schemas.openxmlformats.org/officeDocument/2006/relationships/image" Target="../media/image10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gi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gi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50" y="642938"/>
            <a:ext cx="8643938" cy="392906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88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800" b="1" dirty="0" smtClean="0">
                <a:solidFill>
                  <a:schemeClr val="tx2"/>
                </a:solidFill>
              </a:rPr>
              <a:t>КУЛЬТУРА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800" b="1" dirty="0" smtClean="0">
                <a:solidFill>
                  <a:schemeClr val="tx2"/>
                </a:solidFill>
              </a:rPr>
              <a:t>Здорового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800" b="1" dirty="0" smtClean="0">
                <a:solidFill>
                  <a:schemeClr val="tx2"/>
                </a:solidFill>
              </a:rPr>
              <a:t>ПИТАНИЯ</a:t>
            </a:r>
            <a:endParaRPr lang="ru-RU" sz="5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200"/>
              <a:t>Полезные продукты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/>
              <a:t>Неполезные продукты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971550" y="2500313"/>
            <a:ext cx="33321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Рыба,</a:t>
            </a:r>
          </a:p>
          <a:p>
            <a:pPr algn="ctr" eaLnBrk="1" hangingPunct="1"/>
            <a:r>
              <a:rPr lang="ru-RU" sz="2400"/>
              <a:t>кефир, </a:t>
            </a:r>
          </a:p>
          <a:p>
            <a:pPr algn="ctr" eaLnBrk="1" hangingPunct="1"/>
            <a:r>
              <a:rPr lang="ru-RU" sz="2400"/>
              <a:t>геркулес,</a:t>
            </a:r>
          </a:p>
          <a:p>
            <a:pPr algn="ctr" eaLnBrk="1" hangingPunct="1"/>
            <a:r>
              <a:rPr lang="ru-RU" sz="2400"/>
              <a:t>подсолнечное масло,  морковь, </a:t>
            </a:r>
          </a:p>
          <a:p>
            <a:pPr algn="ctr" eaLnBrk="1" hangingPunct="1"/>
            <a:r>
              <a:rPr lang="ru-RU" sz="2400"/>
              <a:t>капуста, </a:t>
            </a:r>
          </a:p>
          <a:p>
            <a:pPr algn="ctr" eaLnBrk="1" hangingPunct="1"/>
            <a:r>
              <a:rPr lang="ru-RU" sz="2400"/>
              <a:t>яблоки, </a:t>
            </a:r>
          </a:p>
          <a:p>
            <a:pPr algn="ctr" eaLnBrk="1" hangingPunct="1"/>
            <a:r>
              <a:rPr lang="ru-RU" sz="2400"/>
              <a:t>груши, </a:t>
            </a:r>
          </a:p>
          <a:p>
            <a:pPr algn="ctr" eaLnBrk="1" hangingPunct="1"/>
            <a:r>
              <a:rPr lang="ru-RU" sz="2400"/>
              <a:t>хлеб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148263" y="2500313"/>
            <a:ext cx="33321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Пепси, </a:t>
            </a:r>
          </a:p>
          <a:p>
            <a:pPr algn="ctr" eaLnBrk="1" hangingPunct="1"/>
            <a:r>
              <a:rPr lang="ru-RU" sz="2400"/>
              <a:t>фанта, </a:t>
            </a:r>
          </a:p>
          <a:p>
            <a:pPr algn="ctr" eaLnBrk="1" hangingPunct="1"/>
            <a:r>
              <a:rPr lang="ru-RU" sz="2400"/>
              <a:t>чипсы, </a:t>
            </a:r>
          </a:p>
          <a:p>
            <a:pPr algn="ctr" eaLnBrk="1" hangingPunct="1"/>
            <a:r>
              <a:rPr lang="ru-RU" sz="2400"/>
              <a:t>жирное мясо, </a:t>
            </a:r>
          </a:p>
          <a:p>
            <a:pPr algn="ctr" eaLnBrk="1" hangingPunct="1"/>
            <a:r>
              <a:rPr lang="ru-RU" sz="2400"/>
              <a:t>торты, </a:t>
            </a:r>
          </a:p>
          <a:p>
            <a:pPr algn="ctr" eaLnBrk="1" hangingPunct="1"/>
            <a:r>
              <a:rPr lang="ru-RU" sz="2400"/>
              <a:t>«Сникерс», шоколадные конфеты</a:t>
            </a:r>
          </a:p>
        </p:txBody>
      </p:sp>
      <p:pic>
        <p:nvPicPr>
          <p:cNvPr id="80907" name="Picture 11" descr="j01892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143500"/>
            <a:ext cx="197961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12" descr="j022377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429125"/>
            <a:ext cx="15843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13" descr="j02237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429250"/>
            <a:ext cx="14446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4" descr="j02347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143500"/>
            <a:ext cx="10541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/>
      <p:bldP spid="809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80988"/>
            <a:ext cx="8648700" cy="1150937"/>
          </a:xfrm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43313"/>
            <a:ext cx="8229600" cy="266541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Завтрак (дома).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Завтрак (второй в школе).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Обед.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Полдник.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Ужин.</a:t>
            </a:r>
          </a:p>
        </p:txBody>
      </p:sp>
      <p:pic>
        <p:nvPicPr>
          <p:cNvPr id="13316" name="Picture 5" descr="j02237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785938"/>
            <a:ext cx="30543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 descr="час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00188"/>
            <a:ext cx="24288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Rectangle 5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2075"/>
            <a:ext cx="7785100" cy="1438275"/>
          </a:xfrm>
        </p:spPr>
      </p:pic>
      <p:pic>
        <p:nvPicPr>
          <p:cNvPr id="14339" name="Содержимое 7" descr="ол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785938"/>
            <a:ext cx="7286625" cy="4357687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3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428625"/>
            <a:ext cx="8286750" cy="585787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7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14313"/>
            <a:ext cx="8215312" cy="6357937"/>
          </a:xfrm>
        </p:spPr>
      </p:pic>
      <p:pic>
        <p:nvPicPr>
          <p:cNvPr id="16388" name="Содержимое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15313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58750"/>
            <a:ext cx="4872038" cy="1041400"/>
          </a:xfrm>
        </p:spPr>
      </p:pic>
      <p:sp>
        <p:nvSpPr>
          <p:cNvPr id="17411" name="Текст 10"/>
          <p:cNvSpPr>
            <a:spLocks noGrp="1"/>
          </p:cNvSpPr>
          <p:nvPr>
            <p:ph type="subTitle" idx="1"/>
          </p:nvPr>
        </p:nvSpPr>
        <p:spPr>
          <a:xfrm>
            <a:off x="2786063" y="1000125"/>
            <a:ext cx="6143625" cy="2571750"/>
          </a:xfrm>
        </p:spPr>
        <p:txBody>
          <a:bodyPr/>
          <a:lstStyle/>
          <a:p>
            <a:pPr algn="just"/>
            <a:r>
              <a:rPr lang="ru-RU" sz="2400" smtClean="0"/>
              <a:t>То, чем позавтракал утром, влияет на наше настроение и самочувствие весь день. Вкусный </a:t>
            </a:r>
            <a:r>
              <a:rPr lang="ru-RU" sz="2400" b="1" smtClean="0"/>
              <a:t>завтрак</a:t>
            </a:r>
            <a:r>
              <a:rPr lang="ru-RU" sz="2400" smtClean="0"/>
              <a:t> должен быть здоровым и разносторонним, но ни в коем случае однообразным. Общее мнение такое, что на </a:t>
            </a:r>
            <a:r>
              <a:rPr lang="ru-RU" sz="2400" b="1" smtClean="0"/>
              <a:t>завтрак</a:t>
            </a:r>
            <a:r>
              <a:rPr lang="ru-RU" sz="2400" smtClean="0"/>
              <a:t> надо обязательно есть кашу</a:t>
            </a:r>
            <a:r>
              <a:rPr lang="ru-RU" smtClean="0"/>
              <a:t>. </a:t>
            </a:r>
          </a:p>
        </p:txBody>
      </p:sp>
      <p:pic>
        <p:nvPicPr>
          <p:cNvPr id="17412" name="Содержимое 9" descr="16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85750"/>
            <a:ext cx="2428875" cy="2863850"/>
          </a:xfrm>
        </p:spPr>
      </p:pic>
      <p:pic>
        <p:nvPicPr>
          <p:cNvPr id="17413" name="Содержимое 5" descr="ть.jpg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3646488"/>
            <a:ext cx="3857625" cy="2892425"/>
          </a:xfrm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285750" y="4071938"/>
            <a:ext cx="5000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50875" indent="-514350">
              <a:buFontTx/>
              <a:buAutoNum type="arabicPeriod"/>
            </a:pPr>
            <a:r>
              <a:rPr lang="ru-RU" sz="2800"/>
              <a:t>Каша.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Хлеб с маслом.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Чай сладкий.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6350"/>
            <a:ext cx="4511675" cy="1165225"/>
          </a:xfrm>
        </p:spPr>
      </p:pic>
      <p:sp>
        <p:nvSpPr>
          <p:cNvPr id="18435" name="Текст 6"/>
          <p:cNvSpPr>
            <a:spLocks noGrp="1"/>
          </p:cNvSpPr>
          <p:nvPr>
            <p:ph type="body" sz="half" idx="1"/>
          </p:nvPr>
        </p:nvSpPr>
        <p:spPr>
          <a:xfrm>
            <a:off x="285750" y="3500438"/>
            <a:ext cx="5072063" cy="2714625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1. Котлета  (рыбная, мясная),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2.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3. Сок, компот, напиток, чай.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4. Хлеб.</a:t>
            </a:r>
          </a:p>
        </p:txBody>
      </p:sp>
      <p:pic>
        <p:nvPicPr>
          <p:cNvPr id="18436" name="Содержимое 4" descr="1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357188"/>
            <a:ext cx="2500313" cy="1914525"/>
          </a:xfrm>
        </p:spPr>
      </p:pic>
      <p:pic>
        <p:nvPicPr>
          <p:cNvPr id="18437" name="Содержимое 5" descr="лдж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3563" y="3084513"/>
            <a:ext cx="3179762" cy="3440112"/>
          </a:xfrm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2928938" y="1071563"/>
            <a:ext cx="59293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Хороший </a:t>
            </a:r>
            <a:r>
              <a:rPr lang="ru-RU" sz="2000" b="1"/>
              <a:t>завтрак</a:t>
            </a:r>
            <a:r>
              <a:rPr lang="ru-RU" sz="2000"/>
              <a:t> - это не значит наесться так, чтобы потом нельзя было встать со стула. Хороший </a:t>
            </a:r>
            <a:r>
              <a:rPr lang="ru-RU" sz="2000" b="1"/>
              <a:t>завтрак</a:t>
            </a:r>
            <a:r>
              <a:rPr lang="ru-RU" sz="2000"/>
              <a:t> подразумевает оптимальное сочетание продуктов, содержащих белки, углеводы, жиры, витамины и другие полезные вещества, нужны организму после сна.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82563"/>
            <a:ext cx="8059737" cy="877887"/>
          </a:xfrm>
        </p:spPr>
      </p:pic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2571750"/>
            <a:ext cx="3786187" cy="3482975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1. Суп, борщ, щи.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2. Биточки, котлеты,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3.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4. Компот из сухофруктов.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5. Хлеб.</a:t>
            </a:r>
          </a:p>
        </p:txBody>
      </p:sp>
      <p:pic>
        <p:nvPicPr>
          <p:cNvPr id="19460" name="Содержимое 4" descr="2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405063"/>
            <a:ext cx="3900488" cy="3806825"/>
          </a:xfrm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57188" y="1071563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Обе́д</a:t>
            </a:r>
            <a:r>
              <a:rPr lang="ru-RU" sz="2400"/>
              <a:t> — как правило, второй или третий приём пищи в день (обычно после первого либо второго завтрака). Как правило на </a:t>
            </a:r>
            <a:r>
              <a:rPr lang="ru-RU" sz="2400" b="1"/>
              <a:t>обед</a:t>
            </a:r>
            <a:r>
              <a:rPr lang="ru-RU" sz="2400"/>
              <a:t> подается горячая пища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Попрыгать.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Почитать книгу.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Порисовать.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Потанцевать.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Побегать.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Поиграть с конструктором.</a:t>
            </a:r>
          </a:p>
        </p:txBody>
      </p:sp>
      <p:pic>
        <p:nvPicPr>
          <p:cNvPr id="13316" name="Picture 4" descr="j0178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43063"/>
            <a:ext cx="25304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3200" smtClean="0"/>
              <a:t>Можно на полдник есть булочки, вафли, печенье с чаем, соком или молоком.</a:t>
            </a:r>
          </a:p>
        </p:txBody>
      </p:sp>
      <p:pic>
        <p:nvPicPr>
          <p:cNvPr id="14342" name="Picture 6" descr="j0316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571875"/>
            <a:ext cx="35480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6" descr="i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643313"/>
            <a:ext cx="17351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8" descr="CA6YFXP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75"/>
            <a:ext cx="2000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88913"/>
            <a:ext cx="8242300" cy="1109662"/>
          </a:xfrm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1357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«Мы живём не для того, чтобы есть, а едим для того чтобы жить»                                                                                    </a:t>
            </a:r>
            <a:r>
              <a:rPr lang="ru-RU" sz="2000" i="1" smtClean="0"/>
              <a:t>древнегреческий философ Сократ(470-399 до н.э.)</a:t>
            </a:r>
          </a:p>
        </p:txBody>
      </p:sp>
      <p:pic>
        <p:nvPicPr>
          <p:cNvPr id="4100" name="Picture 3" descr="j0177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786063"/>
            <a:ext cx="79295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Rectangle 4"/>
          <p:cNvPicPr>
            <a:picLocks noGrp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785100" cy="1152525"/>
          </a:xfrm>
        </p:spPr>
      </p:pic>
      <p:pic>
        <p:nvPicPr>
          <p:cNvPr id="53253" name="Picture 5" descr="j01779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00188"/>
            <a:ext cx="6678613" cy="4757737"/>
          </a:xfr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785100" cy="1152525"/>
          </a:xfrm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6128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Ужин – последняя еда перед сном. Чтобы хорошо спать и отдыхать ночью, на ужин можно есть только легкую пищу: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запеканки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творог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омлет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кефир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простоквашу</a:t>
            </a:r>
          </a:p>
        </p:txBody>
      </p:sp>
      <p:pic>
        <p:nvPicPr>
          <p:cNvPr id="16396" name="Picture 12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1938" y="4286250"/>
            <a:ext cx="1943100" cy="1014413"/>
          </a:xfrm>
          <a:noFill/>
        </p:spPr>
      </p:pic>
      <p:pic>
        <p:nvPicPr>
          <p:cNvPr id="16390" name="Picture 6" descr="53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214813"/>
            <a:ext cx="11445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39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71813"/>
            <a:ext cx="201771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38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97200"/>
            <a:ext cx="19446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26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29250"/>
            <a:ext cx="21621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8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78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28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 rot="561988">
            <a:off x="2754313" y="5197475"/>
            <a:ext cx="5637212" cy="885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разнообразие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 rot="-519410">
            <a:off x="474663" y="3648075"/>
            <a:ext cx="6765925" cy="776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умеренность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71678"/>
            <a:ext cx="842968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СВОЕВРЕМЕННОСТЬ</a:t>
            </a:r>
            <a:endParaRPr lang="ru-RU" sz="4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Rectangle 10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858125" cy="1152525"/>
          </a:xfrm>
        </p:spPr>
      </p:pic>
      <p:pic>
        <p:nvPicPr>
          <p:cNvPr id="20489" name="Picture 9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4286250"/>
            <a:ext cx="2757487" cy="2020888"/>
          </a:xfrm>
          <a:noFill/>
        </p:spPr>
      </p:pic>
      <p:pic>
        <p:nvPicPr>
          <p:cNvPr id="20484" name="Picture 4" descr="моркрвь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22590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огурцы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500188"/>
            <a:ext cx="20224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редиска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643313"/>
            <a:ext cx="1701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редиска2"/>
          <p:cNvPicPr>
            <a:picLocks noChangeAspect="1" noChangeArrowheads="1"/>
          </p:cNvPicPr>
          <p:nvPr/>
        </p:nvPicPr>
        <p:blipFill>
          <a:blip r:embed="rId7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00188"/>
            <a:ext cx="16573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тыква"/>
          <p:cNvPicPr>
            <a:picLocks noChangeAspect="1" noChangeArrowheads="1"/>
          </p:cNvPicPr>
          <p:nvPr/>
        </p:nvPicPr>
        <p:blipFill>
          <a:blip r:embed="rId8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71938"/>
            <a:ext cx="22050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J007617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43188"/>
            <a:ext cx="2024063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J007617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714625"/>
            <a:ext cx="156051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j022377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929188"/>
            <a:ext cx="21669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Кроссворд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8532812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403350" y="8366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Я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1979613" y="836613"/>
            <a:ext cx="334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Б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627313" y="836613"/>
            <a:ext cx="334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132138" y="8366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779838" y="8366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284663" y="8366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779838" y="11969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3779838" y="1700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3779838" y="2133600"/>
            <a:ext cx="328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У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3708400" y="2565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3779838" y="29972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Т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779838" y="3429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6156325" y="2060575"/>
            <a:ext cx="334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Б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6640513" y="2081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7143750" y="2081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7793038" y="2081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8367713" y="2081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4192588" y="2584450"/>
            <a:ext cx="334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4767263" y="25844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И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5435600" y="2565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6084888" y="2565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1384300" y="3448050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Г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1816100" y="344805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</a:t>
            </a:r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2463800" y="3448050"/>
            <a:ext cx="328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У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3040063" y="3448050"/>
            <a:ext cx="39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Ш</a:t>
            </a: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6208713" y="38814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6640513" y="38814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И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7216775" y="38814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7793038" y="38814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И</a:t>
            </a:r>
          </a:p>
        </p:txBody>
      </p: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5056188" y="560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5416550" y="560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5992813" y="560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6567488" y="560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7216775" y="560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7793038" y="560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2535238" y="3016250"/>
            <a:ext cx="334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2535238" y="38814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6084888" y="12684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6084888" y="1700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50" name="Text Box 46"/>
          <p:cNvSpPr txBox="1">
            <a:spLocks noChangeArrowheads="1"/>
          </p:cNvSpPr>
          <p:nvPr/>
        </p:nvSpPr>
        <p:spPr bwMode="auto">
          <a:xfrm>
            <a:off x="6084888" y="2997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Ч</a:t>
            </a:r>
          </a:p>
        </p:txBody>
      </p:sp>
      <p:sp>
        <p:nvSpPr>
          <p:cNvPr id="72751" name="Text Box 47"/>
          <p:cNvSpPr txBox="1">
            <a:spLocks noChangeArrowheads="1"/>
          </p:cNvSpPr>
          <p:nvPr/>
        </p:nvSpPr>
        <p:spPr bwMode="auto">
          <a:xfrm>
            <a:off x="6135688" y="344805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</a:t>
            </a:r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7308850" y="3429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288213" y="43132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Е</a:t>
            </a:r>
          </a:p>
        </p:txBody>
      </p:sp>
      <p:sp>
        <p:nvSpPr>
          <p:cNvPr id="72754" name="Text Box 50"/>
          <p:cNvSpPr txBox="1">
            <a:spLocks noChangeArrowheads="1"/>
          </p:cNvSpPr>
          <p:nvPr/>
        </p:nvSpPr>
        <p:spPr bwMode="auto">
          <a:xfrm>
            <a:off x="7288213" y="47450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7288213" y="5248275"/>
            <a:ext cx="334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7864475" y="7842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7885113" y="11969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Е</a:t>
            </a:r>
          </a:p>
        </p:txBody>
      </p:sp>
      <p:sp>
        <p:nvSpPr>
          <p:cNvPr id="72758" name="Text Box 54"/>
          <p:cNvSpPr txBox="1">
            <a:spLocks noChangeArrowheads="1"/>
          </p:cNvSpPr>
          <p:nvPr/>
        </p:nvSpPr>
        <p:spPr bwMode="auto">
          <a:xfrm>
            <a:off x="7885113" y="162877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8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2" grpId="0"/>
      <p:bldP spid="72713" grpId="0"/>
      <p:bldP spid="72714" grpId="0"/>
      <p:bldP spid="72715" grpId="0"/>
      <p:bldP spid="72716" grpId="0"/>
      <p:bldP spid="72718" grpId="0"/>
      <p:bldP spid="72719" grpId="0"/>
      <p:bldP spid="72720" grpId="0"/>
      <p:bldP spid="72721" grpId="0"/>
      <p:bldP spid="72722" grpId="0"/>
      <p:bldP spid="72722" grpId="1"/>
      <p:bldP spid="72723" grpId="0"/>
      <p:bldP spid="72724" grpId="0"/>
      <p:bldP spid="72725" grpId="0"/>
      <p:bldP spid="72726" grpId="0"/>
      <p:bldP spid="72727" grpId="0"/>
      <p:bldP spid="72728" grpId="0"/>
      <p:bldP spid="72729" grpId="0"/>
      <p:bldP spid="72730" grpId="0"/>
      <p:bldP spid="72731" grpId="0"/>
      <p:bldP spid="72732" grpId="0"/>
      <p:bldP spid="72733" grpId="0"/>
      <p:bldP spid="72734" grpId="0"/>
      <p:bldP spid="72735" grpId="0"/>
      <p:bldP spid="72736" grpId="0"/>
      <p:bldP spid="72737" grpId="0"/>
      <p:bldP spid="72738" grpId="0"/>
      <p:bldP spid="72739" grpId="0"/>
      <p:bldP spid="72740" grpId="0"/>
      <p:bldP spid="72741" grpId="0"/>
      <p:bldP spid="72742" grpId="0"/>
      <p:bldP spid="72743" grpId="0"/>
      <p:bldP spid="72744" grpId="0"/>
      <p:bldP spid="72745" grpId="0"/>
      <p:bldP spid="72746" grpId="0"/>
      <p:bldP spid="72747" grpId="0"/>
      <p:bldP spid="72748" grpId="0"/>
      <p:bldP spid="72749" grpId="0"/>
      <p:bldP spid="72750" grpId="0"/>
      <p:bldP spid="72751" grpId="0"/>
      <p:bldP spid="72752" grpId="0"/>
      <p:bldP spid="72753" grpId="0"/>
      <p:bldP spid="72754" grpId="0"/>
      <p:bldP spid="72755" grpId="0"/>
      <p:bldP spid="72756" grpId="0"/>
      <p:bldP spid="72757" grpId="0"/>
      <p:bldP spid="727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8750"/>
            <a:ext cx="8242300" cy="1328738"/>
          </a:xfrm>
        </p:spPr>
      </p:pic>
      <p:pic>
        <p:nvPicPr>
          <p:cNvPr id="27651" name="Picture 5" descr="j03034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071938"/>
            <a:ext cx="20843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4" descr="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14500"/>
            <a:ext cx="356393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5" descr="6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14337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6" descr="си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14500"/>
            <a:ext cx="31432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7" descr="т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079875"/>
            <a:ext cx="183356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44" name="Group 140"/>
          <p:cNvGraphicFramePr>
            <a:graphicFrameLocks noGrp="1"/>
          </p:cNvGraphicFramePr>
          <p:nvPr/>
        </p:nvGraphicFramePr>
        <p:xfrm>
          <a:off x="755650" y="571500"/>
          <a:ext cx="7920038" cy="3214688"/>
        </p:xfrm>
        <a:graphic>
          <a:graphicData uri="http://schemas.openxmlformats.org/drawingml/2006/table">
            <a:tbl>
              <a:tblPr/>
              <a:tblGrid>
                <a:gridCol w="237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3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Углеводы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продуктах животного происхождения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мясе, молоке, сале, в маслянистых растениях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крупах, муке, крахмале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714" name="Line 90"/>
          <p:cNvSpPr>
            <a:spLocks noChangeShapeType="1"/>
          </p:cNvSpPr>
          <p:nvPr/>
        </p:nvSpPr>
        <p:spPr bwMode="auto">
          <a:xfrm>
            <a:off x="1928813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5" name="Line 91"/>
          <p:cNvSpPr>
            <a:spLocks noChangeShapeType="1"/>
          </p:cNvSpPr>
          <p:nvPr/>
        </p:nvSpPr>
        <p:spPr bwMode="auto">
          <a:xfrm>
            <a:off x="4643438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6" name="Line 92"/>
          <p:cNvSpPr>
            <a:spLocks noChangeShapeType="1"/>
          </p:cNvSpPr>
          <p:nvPr/>
        </p:nvSpPr>
        <p:spPr bwMode="auto">
          <a:xfrm>
            <a:off x="7429500" y="14287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624" name="Picture 120" descr="10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929188"/>
            <a:ext cx="13319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5" name="Picture 121" descr="12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429250"/>
            <a:ext cx="10080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6" name="Picture 122" descr="13"/>
          <p:cNvPicPr>
            <a:picLocks noChangeAspect="1" noChangeArrowheads="1"/>
          </p:cNvPicPr>
          <p:nvPr/>
        </p:nvPicPr>
        <p:blipFill>
          <a:blip r:embed="rId4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429125"/>
            <a:ext cx="936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7" name="Picture 123" descr="14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786438"/>
            <a:ext cx="6064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8" name="Picture 124" descr="49"/>
          <p:cNvPicPr>
            <a:picLocks noChangeAspect="1" noChangeArrowheads="1"/>
          </p:cNvPicPr>
          <p:nvPr/>
        </p:nvPicPr>
        <p:blipFill>
          <a:blip r:embed="rId6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57688"/>
            <a:ext cx="6477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9" name="Picture 125" descr="47"/>
          <p:cNvPicPr>
            <a:picLocks noChangeAspect="1" noChangeArrowheads="1"/>
          </p:cNvPicPr>
          <p:nvPr/>
        </p:nvPicPr>
        <p:blipFill>
          <a:blip r:embed="rId7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6000750"/>
            <a:ext cx="11160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0" name="Picture 126" descr="56"/>
          <p:cNvPicPr>
            <a:picLocks noChangeAspect="1" noChangeArrowheads="1"/>
          </p:cNvPicPr>
          <p:nvPr/>
        </p:nvPicPr>
        <p:blipFill>
          <a:blip r:embed="rId8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00750"/>
            <a:ext cx="10096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1" name="Picture 127" descr="j0223776"/>
          <p:cNvPicPr>
            <a:picLocks noChangeAspect="1" noChangeArrowheads="1" noCrop="1"/>
          </p:cNvPicPr>
          <p:nvPr/>
        </p:nvPicPr>
        <p:blipFill>
          <a:blip r:embed="rId9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65625"/>
            <a:ext cx="1228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3" name="Picture 129" descr="j022377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62563"/>
            <a:ext cx="1152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4" name="Picture 130" descr="55"/>
          <p:cNvPicPr>
            <a:picLocks noChangeAspect="1" noChangeArrowheads="1"/>
          </p:cNvPicPr>
          <p:nvPr/>
        </p:nvPicPr>
        <p:blipFill>
          <a:blip r:embed="rId11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24400"/>
            <a:ext cx="9350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5" name="Picture 131" descr="45"/>
          <p:cNvPicPr>
            <a:picLocks noChangeAspect="1" noChangeArrowheads="1"/>
          </p:cNvPicPr>
          <p:nvPr/>
        </p:nvPicPr>
        <p:blipFill>
          <a:blip r:embed="rId1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1044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6" name="Picture 132" descr="50"/>
          <p:cNvPicPr>
            <a:picLocks noChangeAspect="1" noChangeArrowheads="1"/>
          </p:cNvPicPr>
          <p:nvPr/>
        </p:nvPicPr>
        <p:blipFill>
          <a:blip r:embed="rId1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229225"/>
            <a:ext cx="4683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" name="Picture 133" descr="орех"/>
          <p:cNvPicPr>
            <a:picLocks noChangeAspect="1" noChangeArrowheads="1"/>
          </p:cNvPicPr>
          <p:nvPr/>
        </p:nvPicPr>
        <p:blipFill>
          <a:blip r:embed="rId1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092825"/>
            <a:ext cx="10080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8" name="Picture 134" descr="орех2"/>
          <p:cNvPicPr>
            <a:picLocks noChangeAspect="1" noChangeArrowheads="1"/>
          </p:cNvPicPr>
          <p:nvPr/>
        </p:nvPicPr>
        <p:blipFill>
          <a:blip r:embed="rId15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73688"/>
            <a:ext cx="863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5" name="Picture 141" descr="20"/>
          <p:cNvPicPr>
            <a:picLocks noChangeAspect="1" noChangeArrowheads="1"/>
          </p:cNvPicPr>
          <p:nvPr/>
        </p:nvPicPr>
        <p:blipFill>
          <a:blip r:embed="rId16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65625"/>
            <a:ext cx="1333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7" name="Picture 143" descr="27"/>
          <p:cNvPicPr>
            <a:picLocks noChangeAspect="1" noChangeArrowheads="1"/>
          </p:cNvPicPr>
          <p:nvPr/>
        </p:nvPicPr>
        <p:blipFill>
          <a:blip r:embed="rId17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43500"/>
            <a:ext cx="12239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8" name="Picture 144" descr="j018921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7688"/>
            <a:ext cx="1046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9" name="Picture 145" descr="j0254480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715000"/>
            <a:ext cx="13239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51" name="Picture 147" descr="48"/>
          <p:cNvPicPr>
            <a:picLocks noChangeAspect="1" noChangeArrowheads="1"/>
          </p:cNvPicPr>
          <p:nvPr/>
        </p:nvPicPr>
        <p:blipFill>
          <a:blip r:embed="rId20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857875"/>
            <a:ext cx="11525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699" name="Содержимое 3" descr="1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14313"/>
            <a:ext cx="8429625" cy="6215062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500438" y="1571625"/>
            <a:ext cx="2286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</a:rPr>
              <a:t>Витамины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357563" y="2708275"/>
            <a:ext cx="2500312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/>
              <a:t>Овощи, фрукты</a:t>
            </a:r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4643438" y="2060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25" name="Рисунок 1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7417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13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29289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14" descr="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765175"/>
            <a:ext cx="27178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Рисунок 15" descr="(1)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6513"/>
            <a:ext cx="8656638" cy="2236787"/>
          </a:xfrm>
        </p:spPr>
      </p:pic>
      <p:sp>
        <p:nvSpPr>
          <p:cNvPr id="31747" name="Текст 2"/>
          <p:cNvSpPr>
            <a:spLocks noGrp="1"/>
          </p:cNvSpPr>
          <p:nvPr>
            <p:ph type="body" sz="half" idx="1"/>
          </p:nvPr>
        </p:nvSpPr>
        <p:spPr>
          <a:xfrm>
            <a:off x="500063" y="2357438"/>
            <a:ext cx="4214812" cy="40005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      </a:t>
            </a:r>
            <a:r>
              <a:rPr lang="ru-RU" sz="3200" smtClean="0"/>
              <a:t>Правильное питание должно обеспечить поступление в организм всех необходимых веществ: углеводов, жиров, белков и витаминов.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31748" name="Содержимое 4" descr="0_2314b_4f69a0fa_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2500313"/>
            <a:ext cx="3571875" cy="40005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8242300" cy="1152525"/>
          </a:xfrm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0"/>
            <a:ext cx="8229600" cy="4708525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режима дня. 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режима питания, правильное питание.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Закаливание.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Физический труд.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правила гигиены.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ru-RU" sz="2000" b="1" i="1" smtClean="0"/>
              <a:t>«Ради крепкого здоровья – мойте руки чаще».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6"/>
            </a:pPr>
            <a:r>
              <a:rPr lang="ru-RU" sz="2000" smtClean="0"/>
              <a:t>Правила поведения за столом.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ru-RU" sz="2000" b="1" i="1" smtClean="0"/>
              <a:t>«Когда я ем, я глух и нем!»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b="1" i="1" smtClean="0"/>
              <a:t>Скажем «Нет!» </a:t>
            </a:r>
            <a:r>
              <a:rPr lang="ru-RU" sz="2000" smtClean="0"/>
              <a:t>вредным привычкам (употребление алкогольных напитков, табакокурение ).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smtClean="0"/>
              <a:t>Доброе отношение к людям, к окружающей нас природе, животным.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smtClean="0"/>
              <a:t>Правильная организация отдыха и труда.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555875" y="4797425"/>
            <a:ext cx="102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Капуста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6227763" y="4797425"/>
            <a:ext cx="966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Яблоко</a:t>
            </a:r>
          </a:p>
        </p:txBody>
      </p:sp>
      <p:pic>
        <p:nvPicPr>
          <p:cNvPr id="63500" name="Picture 12" descr="капу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16732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8" name="Picture 20" descr="ябло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916113"/>
            <a:ext cx="19065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Picture 26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43563"/>
            <a:ext cx="80692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2627313" y="4724400"/>
            <a:ext cx="107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Колбаса</a:t>
            </a: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6659563" y="472440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Рыба</a:t>
            </a:r>
          </a:p>
        </p:txBody>
      </p:sp>
      <p:pic>
        <p:nvPicPr>
          <p:cNvPr id="78859" name="Picture 11" descr="колба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68638"/>
            <a:ext cx="32416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2" name="Picture 14" descr="ры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62213"/>
            <a:ext cx="2592387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2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429250"/>
            <a:ext cx="79978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7164388" y="4868863"/>
            <a:ext cx="739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Мясо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643438" y="36449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Орех</a:t>
            </a:r>
          </a:p>
        </p:txBody>
      </p:sp>
      <p:pic>
        <p:nvPicPr>
          <p:cNvPr id="77836" name="Picture 12" descr="мя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57563"/>
            <a:ext cx="219551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7" name="Picture 13" descr="оре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1773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1" name="Picture 17" descr="творог"/>
          <p:cNvPicPr>
            <a:picLocks noChangeAspect="1" noChangeArrowheads="1"/>
          </p:cNvPicPr>
          <p:nvPr/>
        </p:nvPicPr>
        <p:blipFill>
          <a:blip r:embed="rId4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13100"/>
            <a:ext cx="216058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22"/>
          <p:cNvSpPr txBox="1">
            <a:spLocks noChangeArrowheads="1"/>
          </p:cNvSpPr>
          <p:nvPr/>
        </p:nvSpPr>
        <p:spPr bwMode="auto">
          <a:xfrm>
            <a:off x="1835150" y="4941888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Творог</a:t>
            </a:r>
          </a:p>
        </p:txBody>
      </p:sp>
      <p:pic>
        <p:nvPicPr>
          <p:cNvPr id="77848" name="Picture 24" descr="вещества"/>
          <p:cNvPicPr>
            <a:picLocks noChangeAspect="1" noChangeArrowheads="1"/>
          </p:cNvPicPr>
          <p:nvPr/>
        </p:nvPicPr>
        <p:blipFill>
          <a:blip r:embed="rId5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43563"/>
            <a:ext cx="79263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 descr="молоко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205038"/>
            <a:ext cx="16033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2268538" y="4868863"/>
            <a:ext cx="989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Молоко</a:t>
            </a:r>
          </a:p>
        </p:txBody>
      </p:sp>
      <p:pic>
        <p:nvPicPr>
          <p:cNvPr id="76815" name="Picture 15" descr="смет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14462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20"/>
          <p:cNvSpPr txBox="1">
            <a:spLocks noChangeArrowheads="1"/>
          </p:cNvSpPr>
          <p:nvPr/>
        </p:nvSpPr>
        <p:spPr bwMode="auto">
          <a:xfrm>
            <a:off x="6011863" y="4797425"/>
            <a:ext cx="1119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Сметана</a:t>
            </a:r>
          </a:p>
        </p:txBody>
      </p:sp>
      <p:pic>
        <p:nvPicPr>
          <p:cNvPr id="76824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500688"/>
            <a:ext cx="79263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2" name="Picture 16" descr="сыр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2808288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5" name="Picture 19" descr="масл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63800"/>
            <a:ext cx="367347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21"/>
          <p:cNvSpPr txBox="1">
            <a:spLocks noChangeArrowheads="1"/>
          </p:cNvSpPr>
          <p:nvPr/>
        </p:nvSpPr>
        <p:spPr bwMode="auto">
          <a:xfrm>
            <a:off x="2771775" y="4941888"/>
            <a:ext cx="87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Масло</a:t>
            </a:r>
          </a:p>
        </p:txBody>
      </p:sp>
      <p:sp>
        <p:nvSpPr>
          <p:cNvPr id="36869" name="Text Box 23"/>
          <p:cNvSpPr txBox="1">
            <a:spLocks noChangeArrowheads="1"/>
          </p:cNvSpPr>
          <p:nvPr/>
        </p:nvSpPr>
        <p:spPr bwMode="auto">
          <a:xfrm>
            <a:off x="6732588" y="48688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Сыр</a:t>
            </a:r>
          </a:p>
        </p:txBody>
      </p:sp>
      <p:pic>
        <p:nvPicPr>
          <p:cNvPr id="75800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500688"/>
            <a:ext cx="80692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Главное – не переедайте.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Ешьте в одно и то же время простую, свежеприготовленную пищу, которая легко усваивается и соответствует потребностям организма.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Тщательно пережевывайте пищу, не спешите глотать.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Мойте фрукты и овощи перед едой.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Перед приемом пищи мысленно поблагодарите всех, кто принял участие в создании продуктов, из которых приготовлена пища. И конечно, тех, кто приготовил вам еду.</a:t>
            </a:r>
          </a:p>
        </p:txBody>
      </p:sp>
      <p:pic>
        <p:nvPicPr>
          <p:cNvPr id="38916" name="Picture 4" descr="j0289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285875"/>
            <a:ext cx="1371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3" y="2500313"/>
            <a:ext cx="3810000" cy="36210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b="1" smtClean="0"/>
              <a:t>Борщ.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вода, молоко, чай;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картофель, капуста, свекла, огурец, помидор, лук, редис;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соль, сахар;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майонез, сметана.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2428875"/>
            <a:ext cx="3810000" cy="370205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arenR" startAt="2"/>
            </a:pPr>
            <a:r>
              <a:rPr lang="ru-RU" sz="2400" b="1" smtClean="0"/>
              <a:t>Гречневая каша.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вода, молоко;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макароны, рис, пшено, гречка;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соль, сахар;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масло растительное, масло сливочное.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7088" y="1357313"/>
            <a:ext cx="79406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b="1"/>
              <a:t>Задание: </a:t>
            </a:r>
            <a:r>
              <a:rPr lang="ru-RU" sz="2400"/>
              <a:t>приготовьте традиционные русские блюда (выберите продукты, необходимые для приготовления блюда)</a:t>
            </a:r>
          </a:p>
        </p:txBody>
      </p:sp>
      <p:pic>
        <p:nvPicPr>
          <p:cNvPr id="28678" name="Picture 6" descr="j02237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214938"/>
            <a:ext cx="16557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j02544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357813"/>
            <a:ext cx="16557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 build="p"/>
      <p:bldP spid="286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8750"/>
            <a:ext cx="8242300" cy="1328738"/>
          </a:xfrm>
        </p:spPr>
      </p:pic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628775"/>
            <a:ext cx="7885112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красивый	ловкий	статный	крепкий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сутулый	бледный	стройный	неуклюжий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сильный	румяный	толстый	подтянутый</a:t>
            </a:r>
            <a:endParaRPr lang="ru-RU" sz="2400" i="1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0964" name="Picture 4" descr="BD1369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57563"/>
            <a:ext cx="17891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07963"/>
            <a:ext cx="8242300" cy="962025"/>
          </a:xfrm>
        </p:spPr>
      </p:pic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Каждый человек должен заботиться о своем здоровье. Ведь никто не позаботится о тебе лучше, чем ты сам.</a:t>
            </a:r>
          </a:p>
        </p:txBody>
      </p:sp>
      <p:pic>
        <p:nvPicPr>
          <p:cNvPr id="70662" name="Picture 6" descr="j0316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71750"/>
            <a:ext cx="73580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33350"/>
            <a:ext cx="8242300" cy="963613"/>
          </a:xfrm>
        </p:spPr>
      </p:pic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Расскажи о своем любимом блюде.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Чем оно полезно?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500063" y="5000625"/>
            <a:ext cx="8215312" cy="1643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713"/>
              </a:avLst>
            </a:prstTxWarp>
          </a:bodyPr>
          <a:lstStyle/>
          <a:p>
            <a:pPr algn="ctr"/>
            <a:r>
              <a:rPr lang="ru-RU" sz="36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Будьте здоровы!</a:t>
            </a:r>
          </a:p>
        </p:txBody>
      </p:sp>
      <p:pic>
        <p:nvPicPr>
          <p:cNvPr id="46085" name="Рисунок 6" descr="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214563"/>
            <a:ext cx="6858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297738" cy="1444625"/>
          </a:xfrm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Рано утром просыпайся,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Себе и людям улыбайся,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Ты зарядкой занимайся,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Обливайся, вытирайся,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Всегда правильно питайся,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 школу смело отправляйся.</a:t>
            </a:r>
          </a:p>
        </p:txBody>
      </p:sp>
      <p:pic>
        <p:nvPicPr>
          <p:cNvPr id="6148" name="Picture 4" descr="j023644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85938"/>
            <a:ext cx="34607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25" y="277813"/>
            <a:ext cx="3686175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171" name="Текст 4"/>
          <p:cNvSpPr>
            <a:spLocks noGrp="1"/>
          </p:cNvSpPr>
          <p:nvPr>
            <p:ph type="body" sz="half" idx="1"/>
          </p:nvPr>
        </p:nvSpPr>
        <p:spPr>
          <a:xfrm>
            <a:off x="0" y="285750"/>
            <a:ext cx="5286375" cy="6286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     Чтоб ты не был хилым, вялым,</a:t>
            </a:r>
            <a:br>
              <a:rPr lang="ru-RU" sz="2400" smtClean="0"/>
            </a:br>
            <a:r>
              <a:rPr lang="ru-RU" sz="2400" smtClean="0"/>
              <a:t>Не лежал под одеялом, </a:t>
            </a:r>
            <a:br>
              <a:rPr lang="ru-RU" sz="2400" smtClean="0"/>
            </a:br>
            <a:r>
              <a:rPr lang="ru-RU" sz="2400" smtClean="0"/>
              <a:t>Не хворал и был в порядке, </a:t>
            </a:r>
            <a:br>
              <a:rPr lang="ru-RU" sz="2400" smtClean="0"/>
            </a:br>
            <a:r>
              <a:rPr lang="ru-RU" sz="2400" smtClean="0"/>
              <a:t>Делай каждый день зарядку!</a:t>
            </a:r>
            <a:br>
              <a:rPr lang="ru-RU" sz="2400" smtClean="0"/>
            </a:br>
            <a:r>
              <a:rPr lang="ru-RU" sz="2400" smtClean="0"/>
              <a:t>Позабудь про телевизор,</a:t>
            </a:r>
            <a:br>
              <a:rPr lang="ru-RU" sz="2400" smtClean="0"/>
            </a:br>
            <a:r>
              <a:rPr lang="ru-RU" sz="2400" smtClean="0"/>
              <a:t>Mapш нa улицу гулять -</a:t>
            </a:r>
            <a:br>
              <a:rPr lang="ru-RU" sz="2400" smtClean="0"/>
            </a:br>
            <a:r>
              <a:rPr lang="ru-RU" sz="2400" smtClean="0"/>
              <a:t>Ведь полезней для здоровья</a:t>
            </a:r>
            <a:br>
              <a:rPr lang="ru-RU" sz="2400" smtClean="0"/>
            </a:br>
            <a:r>
              <a:rPr lang="ru-RU" sz="2400" smtClean="0"/>
              <a:t>Свежим воздухом дышать.</a:t>
            </a:r>
            <a:br>
              <a:rPr lang="ru-RU" sz="2400" smtClean="0"/>
            </a:br>
            <a:r>
              <a:rPr lang="ru-RU" sz="2400" smtClean="0"/>
              <a:t>Нет плохому настроенью!</a:t>
            </a:r>
            <a:br>
              <a:rPr lang="ru-RU" sz="2400" smtClean="0"/>
            </a:br>
            <a:r>
              <a:rPr lang="ru-RU" sz="2400" smtClean="0"/>
              <a:t>Не грусти, не хнычь, не плачь! </a:t>
            </a:r>
            <a:br>
              <a:rPr lang="ru-RU" sz="2400" smtClean="0"/>
            </a:br>
            <a:r>
              <a:rPr lang="ru-RU" sz="2400" smtClean="0"/>
              <a:t>Пусть тебе всегда помогут </a:t>
            </a:r>
            <a:br>
              <a:rPr lang="ru-RU" sz="2400" smtClean="0"/>
            </a:br>
            <a:r>
              <a:rPr lang="ru-RU" sz="2400" smtClean="0"/>
              <a:t>Лыжи, прыгалки и мяч!</a:t>
            </a:r>
            <a:br>
              <a:rPr lang="ru-RU" sz="2400" smtClean="0"/>
            </a:br>
            <a:r>
              <a:rPr lang="ru-RU" sz="2400" smtClean="0"/>
              <a:t>Хоть не станешь ты спортсменом,</a:t>
            </a:r>
            <a:br>
              <a:rPr lang="ru-RU" sz="2400" smtClean="0"/>
            </a:br>
            <a:r>
              <a:rPr lang="ru-RU" sz="2400" smtClean="0"/>
              <a:t>Это право не беда –</a:t>
            </a:r>
            <a:br>
              <a:rPr lang="ru-RU" sz="2400" smtClean="0"/>
            </a:br>
            <a:r>
              <a:rPr lang="ru-RU" sz="2400" smtClean="0"/>
              <a:t>Здоровый дух в здоровом теле</a:t>
            </a:r>
            <a:br>
              <a:rPr lang="ru-RU" sz="2400" smtClean="0"/>
            </a:br>
            <a:r>
              <a:rPr lang="ru-RU" sz="2400" smtClean="0"/>
              <a:t>Пусть присутствует всегда! 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/>
              <a:t> </a:t>
            </a:r>
            <a:endParaRPr lang="ru-RU" sz="2400" smtClean="0"/>
          </a:p>
          <a:p>
            <a:pPr>
              <a:buFont typeface="Wingdings 2" pitchFamily="18" charset="2"/>
              <a:buNone/>
            </a:pPr>
            <a:endParaRPr lang="ru-RU" sz="2000" smtClean="0"/>
          </a:p>
        </p:txBody>
      </p:sp>
      <p:pic>
        <p:nvPicPr>
          <p:cNvPr id="7172" name="Содержимое 6" descr="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6563" y="4500563"/>
            <a:ext cx="2109787" cy="2097087"/>
          </a:xfrm>
        </p:spPr>
      </p:pic>
      <p:pic>
        <p:nvPicPr>
          <p:cNvPr id="7173" name="Рисунок 7" descr="http://webclipart.ru/files/images/13-21/thmb/TN_15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85750"/>
            <a:ext cx="16430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C:\Documents and Settings\Ziki\Мои документы\Мои рисунки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4313"/>
            <a:ext cx="1928813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C:\Documents and Settings\Ziki\Мои документы\Мои рисунки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000375"/>
            <a:ext cx="1643063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0" descr="http://webclipart.ru/files/images/13-21/thmb/TN_151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571750"/>
            <a:ext cx="1238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Rectangle 2"/>
          <p:cNvPicPr>
            <a:picLocks noGrp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76213"/>
            <a:ext cx="7785100" cy="1250950"/>
          </a:xfrm>
        </p:spPr>
      </p:pic>
      <p:sp>
        <p:nvSpPr>
          <p:cNvPr id="819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9" name="Picture 5" descr="j0345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37147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71625"/>
            <a:ext cx="37147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-36513"/>
            <a:ext cx="7785100" cy="1663701"/>
          </a:xfrm>
        </p:spPr>
      </p:pic>
      <p:pic>
        <p:nvPicPr>
          <p:cNvPr id="9219" name="Picture 4" descr="111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86000"/>
            <a:ext cx="31242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86000"/>
            <a:ext cx="32099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Rectangle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rgbClr val="006600"/>
                </a:solidFill>
              </a:rPr>
              <a:t>Человеку необходимо питаться.</a:t>
            </a:r>
          </a:p>
        </p:txBody>
      </p:sp>
      <p:pic>
        <p:nvPicPr>
          <p:cNvPr id="9220" name="Picture 4" descr="j03168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581275"/>
            <a:ext cx="288131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7" descr="i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571750"/>
            <a:ext cx="28384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95263"/>
            <a:ext cx="8388350" cy="1262062"/>
          </a:xfrm>
        </p:spPr>
      </p:pic>
      <p:sp>
        <p:nvSpPr>
          <p:cNvPr id="1126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200"/>
              <a:t>Полезные продукты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/>
              <a:t>Неполезные продукты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79475" y="2728913"/>
            <a:ext cx="76533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Рыба, пепси, кефир, фанта, чипсы, геркулес, жирное мясо, подсолнечное масло, торты, «Сникерс», морковь, капуста, шоколадные конфеты, яблоки, груши, хлеб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2013</TotalTime>
  <Words>696</Words>
  <Application>Microsoft Office PowerPoint</Application>
  <PresentationFormat>Экран (4:3)</PresentationFormat>
  <Paragraphs>179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Cambria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некоторых продуктов:</vt:lpstr>
      <vt:lpstr>Состав некоторых продуктов:</vt:lpstr>
      <vt:lpstr>Состав некоторых продуктов:</vt:lpstr>
      <vt:lpstr>Состав некоторых продуктов:</vt:lpstr>
      <vt:lpstr>Состав некоторых продуктов: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</dc:creator>
  <cp:lastModifiedBy>Пользователь</cp:lastModifiedBy>
  <cp:revision>110</cp:revision>
  <dcterms:created xsi:type="dcterms:W3CDTF">2007-04-16T11:13:01Z</dcterms:created>
  <dcterms:modified xsi:type="dcterms:W3CDTF">2021-11-01T12:15:51Z</dcterms:modified>
</cp:coreProperties>
</file>